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1"/>
  </p:sldMasterIdLst>
  <p:sldIdLst>
    <p:sldId id="256" r:id="rId2"/>
    <p:sldId id="317" r:id="rId3"/>
    <p:sldId id="320" r:id="rId4"/>
    <p:sldId id="321" r:id="rId5"/>
    <p:sldId id="322" r:id="rId6"/>
    <p:sldId id="323" r:id="rId7"/>
    <p:sldId id="338" r:id="rId8"/>
    <p:sldId id="324" r:id="rId9"/>
    <p:sldId id="330" r:id="rId10"/>
    <p:sldId id="325" r:id="rId11"/>
    <p:sldId id="328" r:id="rId12"/>
    <p:sldId id="341" r:id="rId13"/>
    <p:sldId id="331" r:id="rId14"/>
    <p:sldId id="332" r:id="rId15"/>
    <p:sldId id="334" r:id="rId16"/>
    <p:sldId id="333" r:id="rId17"/>
    <p:sldId id="335" r:id="rId18"/>
    <p:sldId id="340" r:id="rId19"/>
    <p:sldId id="337" r:id="rId20"/>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FF00"/>
    <a:srgbClr val="66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3" d="100"/>
          <a:sy n="43" d="100"/>
        </p:scale>
        <p:origin x="459"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935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442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lt-LT"/>
              <a:t>Spustelėję redaguokite stilių</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642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889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48A87A34-81AB-432B-8DAE-1953F412C126}" type="datetimeFigureOut">
              <a:rPr lang="en-US" smtClean="0"/>
              <a:pPr/>
              <a:t>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6416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740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lt-LT"/>
              <a:t>Spustelėję redaguokite stilių</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Content Placeholder 3"/>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Content Placeholder 5"/>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380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6544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0200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797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smtClean="0"/>
              <a:t>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827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69814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BD13927-E3A3-4263-B92C-C83EB7E14CCF}"/>
              </a:ext>
            </a:extLst>
          </p:cNvPr>
          <p:cNvSpPr>
            <a:spLocks noGrp="1"/>
          </p:cNvSpPr>
          <p:nvPr>
            <p:ph type="title"/>
          </p:nvPr>
        </p:nvSpPr>
        <p:spPr>
          <a:xfrm>
            <a:off x="0" y="0"/>
            <a:ext cx="6873240" cy="1600200"/>
          </a:xfrm>
        </p:spPr>
        <p:txBody>
          <a:bodyPr>
            <a:normAutofit fontScale="90000"/>
          </a:bodyPr>
          <a:lstStyle/>
          <a:p>
            <a:pPr algn="ctr"/>
            <a:r>
              <a:rPr lang="lt-LT" sz="5400" b="1" dirty="0">
                <a:solidFill>
                  <a:schemeClr val="accent2">
                    <a:lumMod val="40000"/>
                    <a:lumOff val="60000"/>
                  </a:schemeClr>
                </a:solidFill>
                <a:effectLst>
                  <a:outerShdw blurRad="38100" dist="38100" dir="2700000" algn="tl">
                    <a:srgbClr val="000000">
                      <a:alpha val="43137"/>
                    </a:srgbClr>
                  </a:outerShdw>
                </a:effectLst>
              </a:rPr>
              <a:t>KELIAUKIME SU POPIEŽIUMI PRANCIŠKUMI</a:t>
            </a:r>
          </a:p>
        </p:txBody>
      </p:sp>
      <p:sp>
        <p:nvSpPr>
          <p:cNvPr id="12" name="Pavadinimas 1">
            <a:extLst>
              <a:ext uri="{FF2B5EF4-FFF2-40B4-BE49-F238E27FC236}">
                <a16:creationId xmlns:a16="http://schemas.microsoft.com/office/drawing/2014/main" id="{785FB26A-552D-4D33-924F-DFB05D0C529E}"/>
              </a:ext>
            </a:extLst>
          </p:cNvPr>
          <p:cNvSpPr txBox="1">
            <a:spLocks/>
          </p:cNvSpPr>
          <p:nvPr/>
        </p:nvSpPr>
        <p:spPr>
          <a:xfrm>
            <a:off x="7495309" y="4549626"/>
            <a:ext cx="4696691" cy="19934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lt-LT" sz="3600" b="1" i="1" cap="none" dirty="0">
                <a:solidFill>
                  <a:srgbClr val="FF9900"/>
                </a:solidFill>
                <a:effectLst>
                  <a:outerShdw blurRad="38100" dist="38100" dir="2700000" algn="tl">
                    <a:srgbClr val="000000">
                      <a:alpha val="43137"/>
                    </a:srgbClr>
                  </a:outerShdw>
                </a:effectLst>
              </a:rPr>
              <a:t>Sielovadinis pasiūlymas</a:t>
            </a:r>
          </a:p>
          <a:p>
            <a:pPr algn="ctr"/>
            <a:r>
              <a:rPr lang="lt-LT" sz="3600" b="1" i="1" cap="none" dirty="0">
                <a:solidFill>
                  <a:srgbClr val="FF9900"/>
                </a:solidFill>
                <a:effectLst>
                  <a:outerShdw blurRad="38100" dist="38100" dir="2700000" algn="tl">
                    <a:srgbClr val="000000">
                      <a:alpha val="43137"/>
                    </a:srgbClr>
                  </a:outerShdw>
                </a:effectLst>
              </a:rPr>
              <a:t>2019-iesiems metams</a:t>
            </a:r>
          </a:p>
        </p:txBody>
      </p:sp>
    </p:spTree>
    <p:extLst>
      <p:ext uri="{BB962C8B-B14F-4D97-AF65-F5344CB8AC3E}">
        <p14:creationId xmlns:p14="http://schemas.microsoft.com/office/powerpoint/2010/main" val="1605460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9000"/>
          </a:stretch>
        </a:blipFill>
        <a:effectLst/>
      </p:bgPr>
    </p:bg>
    <p:spTree>
      <p:nvGrpSpPr>
        <p:cNvPr id="1" name=""/>
        <p:cNvGrpSpPr/>
        <p:nvPr/>
      </p:nvGrpSpPr>
      <p:grpSpPr>
        <a:xfrm>
          <a:off x="0" y="0"/>
          <a:ext cx="0" cy="0"/>
          <a:chOff x="0" y="0"/>
          <a:chExt cx="0" cy="0"/>
        </a:xfrm>
      </p:grpSpPr>
      <p:sp>
        <p:nvSpPr>
          <p:cNvPr id="6" name="Pavadinimas 1">
            <a:extLst>
              <a:ext uri="{FF2B5EF4-FFF2-40B4-BE49-F238E27FC236}">
                <a16:creationId xmlns:a16="http://schemas.microsoft.com/office/drawing/2014/main" id="{46D675AC-72CA-4C47-BD24-09F102BEC052}"/>
              </a:ext>
            </a:extLst>
          </p:cNvPr>
          <p:cNvSpPr txBox="1">
            <a:spLocks/>
          </p:cNvSpPr>
          <p:nvPr/>
        </p:nvSpPr>
        <p:spPr>
          <a:xfrm>
            <a:off x="301658" y="4034673"/>
            <a:ext cx="11890342" cy="2823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br>
              <a:rPr lang="lt-LT" sz="3600" b="1" dirty="0">
                <a:effectLst>
                  <a:outerShdw blurRad="38100" dist="38100" dir="2700000" algn="tl">
                    <a:srgbClr val="000000">
                      <a:alpha val="43137"/>
                    </a:srgbClr>
                  </a:outerShdw>
                </a:effectLst>
              </a:rPr>
            </a:br>
            <a:r>
              <a:rPr lang="lt-LT" sz="3600" b="1" dirty="0">
                <a:effectLst>
                  <a:outerShdw blurRad="38100" dist="38100" dir="2700000" algn="tl">
                    <a:srgbClr val="000000">
                      <a:alpha val="43137"/>
                    </a:srgbClr>
                  </a:outerShdw>
                </a:effectLst>
              </a:rPr>
              <a:t>Ant šio stipraus ir nuolatinio išpažinimo yra pastatyta Bažnyčia! Bažnyčia, kuri priklauso Jėzui, o ne Petrui! Uola yra senovinis ir visuomet naujas bei nepakeičiamas tikėjimo lobis, o ne besikeičiančios nuomonės ir požiūriai, nupučiami kaip smėlis.</a:t>
            </a:r>
          </a:p>
        </p:txBody>
      </p:sp>
      <p:sp>
        <p:nvSpPr>
          <p:cNvPr id="7" name="Pavadinimas 1">
            <a:extLst>
              <a:ext uri="{FF2B5EF4-FFF2-40B4-BE49-F238E27FC236}">
                <a16:creationId xmlns:a16="http://schemas.microsoft.com/office/drawing/2014/main" id="{85C13D01-0409-4A78-9696-02CE7694321E}"/>
              </a:ext>
            </a:extLst>
          </p:cNvPr>
          <p:cNvSpPr txBox="1">
            <a:spLocks/>
          </p:cNvSpPr>
          <p:nvPr/>
        </p:nvSpPr>
        <p:spPr>
          <a:xfrm>
            <a:off x="3846137" y="293017"/>
            <a:ext cx="6669464" cy="2823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r"/>
            <a:br>
              <a:rPr lang="lt-LT" sz="3600" b="1" dirty="0">
                <a:effectLst>
                  <a:outerShdw blurRad="38100" dist="38100" dir="2700000" algn="tl">
                    <a:srgbClr val="000000">
                      <a:alpha val="43137"/>
                    </a:srgbClr>
                  </a:outerShdw>
                </a:effectLst>
              </a:rPr>
            </a:br>
            <a:r>
              <a:rPr lang="lt-LT" sz="3600" b="1" dirty="0">
                <a:effectLst>
                  <a:outerShdw blurRad="38100" dist="38100" dir="2700000" algn="tl">
                    <a:srgbClr val="000000">
                      <a:alpha val="43137"/>
                    </a:srgbClr>
                  </a:outerShdw>
                </a:effectLst>
              </a:rPr>
              <a:t>„Tu esi Petras – Uola; ant tos uolos aš pastatysiu savo Bažnyčią, ir pragaro vartai jos nenugalės“</a:t>
            </a:r>
            <a:br>
              <a:rPr lang="lt-LT" sz="3600" b="1" dirty="0">
                <a:effectLst>
                  <a:outerShdw blurRad="38100" dist="38100" dir="2700000" algn="tl">
                    <a:srgbClr val="000000">
                      <a:alpha val="43137"/>
                    </a:srgbClr>
                  </a:outerShdw>
                </a:effectLst>
              </a:rPr>
            </a:br>
            <a:r>
              <a:rPr lang="lt-LT" sz="3600" b="1" dirty="0">
                <a:effectLst>
                  <a:outerShdw blurRad="38100" dist="38100" dir="2700000" algn="tl">
                    <a:srgbClr val="000000">
                      <a:alpha val="43137"/>
                    </a:srgbClr>
                  </a:outerShdw>
                </a:effectLst>
              </a:rPr>
              <a:t> </a:t>
            </a:r>
            <a:r>
              <a:rPr lang="lt-LT" sz="3600" b="1" i="1" dirty="0">
                <a:effectLst>
                  <a:outerShdw blurRad="38100" dist="38100" dir="2700000" algn="tl">
                    <a:srgbClr val="000000">
                      <a:alpha val="43137"/>
                    </a:srgbClr>
                  </a:outerShdw>
                </a:effectLst>
              </a:rPr>
              <a:t>(Mt 16, 16–18). </a:t>
            </a:r>
            <a:endParaRPr lang="lt-LT"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143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FC01B01-2230-46CB-93B4-99949085C5A3}"/>
              </a:ext>
            </a:extLst>
          </p:cNvPr>
          <p:cNvSpPr>
            <a:spLocks noGrp="1"/>
          </p:cNvSpPr>
          <p:nvPr>
            <p:ph type="title"/>
          </p:nvPr>
        </p:nvSpPr>
        <p:spPr>
          <a:xfrm>
            <a:off x="106837" y="2403836"/>
            <a:ext cx="4710260" cy="2615938"/>
          </a:xfrm>
        </p:spPr>
        <p:txBody>
          <a:bodyPr>
            <a:noAutofit/>
          </a:bodyPr>
          <a:lstStyle/>
          <a:p>
            <a:r>
              <a:rPr lang="en-US" sz="3600" b="1" dirty="0">
                <a:solidFill>
                  <a:schemeClr val="bg1"/>
                </a:solidFill>
                <a:effectLst>
                  <a:outerShdw blurRad="38100" dist="38100" dir="2700000" algn="tl">
                    <a:srgbClr val="000000">
                      <a:alpha val="43137"/>
                    </a:srgbClr>
                  </a:outerShdw>
                </a:effectLst>
              </a:rPr>
              <a:t>P</a:t>
            </a:r>
            <a:r>
              <a:rPr lang="lt-LT" sz="3600" b="1" dirty="0" err="1">
                <a:solidFill>
                  <a:schemeClr val="bg1"/>
                </a:solidFill>
                <a:effectLst>
                  <a:outerShdw blurRad="38100" dist="38100" dir="2700000" algn="tl">
                    <a:srgbClr val="000000">
                      <a:alpha val="43137"/>
                    </a:srgbClr>
                  </a:outerShdw>
                </a:effectLst>
              </a:rPr>
              <a:t>er</a:t>
            </a:r>
            <a:r>
              <a:rPr lang="lt-LT" sz="3600" b="1" dirty="0">
                <a:solidFill>
                  <a:schemeClr val="bg1"/>
                </a:solidFill>
                <a:effectLst>
                  <a:outerShdw blurRad="38100" dist="38100" dir="2700000" algn="tl">
                    <a:srgbClr val="000000">
                      <a:alpha val="43137"/>
                    </a:srgbClr>
                  </a:outerShdw>
                </a:effectLst>
              </a:rPr>
              <a:t> popiežiaus buvimą Dievas kažką sakė Lietuvai. Jo žodžiais ir buvimu Dievas mums kalbėjo vartodamas palyginimų su mūsų upėmis, mūsų </a:t>
            </a:r>
            <a:br>
              <a:rPr lang="lt-LT" sz="3600" b="1" dirty="0">
                <a:solidFill>
                  <a:schemeClr val="bg1"/>
                </a:solidFill>
                <a:effectLst>
                  <a:outerShdw blurRad="38100" dist="38100" dir="2700000" algn="tl">
                    <a:srgbClr val="000000">
                      <a:alpha val="43137"/>
                    </a:srgbClr>
                  </a:outerShdw>
                </a:effectLst>
              </a:rPr>
            </a:br>
            <a:r>
              <a:rPr lang="lt-LT" sz="3600" b="1" dirty="0">
                <a:solidFill>
                  <a:schemeClr val="bg1"/>
                </a:solidFill>
                <a:effectLst>
                  <a:outerShdw blurRad="38100" dist="38100" dir="2700000" algn="tl">
                    <a:srgbClr val="000000">
                      <a:alpha val="43137"/>
                    </a:srgbClr>
                  </a:outerShdw>
                </a:effectLst>
              </a:rPr>
              <a:t>krepšinio komandomis, mūsų gėrimų pavadinimais. </a:t>
            </a:r>
          </a:p>
        </p:txBody>
      </p:sp>
    </p:spTree>
    <p:extLst>
      <p:ext uri="{BB962C8B-B14F-4D97-AF65-F5344CB8AC3E}">
        <p14:creationId xmlns:p14="http://schemas.microsoft.com/office/powerpoint/2010/main" val="331900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FC01B01-2230-46CB-93B4-99949085C5A3}"/>
              </a:ext>
            </a:extLst>
          </p:cNvPr>
          <p:cNvSpPr>
            <a:spLocks noGrp="1"/>
          </p:cNvSpPr>
          <p:nvPr>
            <p:ph type="title"/>
          </p:nvPr>
        </p:nvSpPr>
        <p:spPr>
          <a:xfrm>
            <a:off x="163398" y="5182386"/>
            <a:ext cx="12104016" cy="1600200"/>
          </a:xfrm>
        </p:spPr>
        <p:txBody>
          <a:bodyPr>
            <a:noAutofit/>
          </a:bodyPr>
          <a:lstStyle/>
          <a:p>
            <a:r>
              <a:rPr lang="en-US" sz="4000" b="1" dirty="0" err="1">
                <a:effectLst>
                  <a:outerShdw blurRad="38100" dist="38100" dir="2700000" algn="tl">
                    <a:srgbClr val="000000">
                      <a:alpha val="43137"/>
                    </a:srgbClr>
                  </a:outerShdw>
                </a:effectLst>
              </a:rPr>
              <a:t>Popi</a:t>
            </a:r>
            <a:r>
              <a:rPr lang="lt-LT" sz="4000" b="1" dirty="0" err="1">
                <a:effectLst>
                  <a:outerShdw blurRad="38100" dist="38100" dir="2700000" algn="tl">
                    <a:srgbClr val="000000">
                      <a:alpha val="43137"/>
                    </a:srgbClr>
                  </a:outerShdw>
                </a:effectLst>
              </a:rPr>
              <a:t>ež</a:t>
            </a:r>
            <a:r>
              <a:rPr lang="en-US" sz="4000" b="1" dirty="0" err="1">
                <a:effectLst>
                  <a:outerShdw blurRad="38100" dist="38100" dir="2700000" algn="tl">
                    <a:srgbClr val="000000">
                      <a:alpha val="43137"/>
                    </a:srgbClr>
                  </a:outerShdw>
                </a:effectLst>
              </a:rPr>
              <a:t>iaus</a:t>
            </a:r>
            <a:r>
              <a:rPr lang="lt-LT" sz="4000" b="1" dirty="0">
                <a:effectLst>
                  <a:outerShdw blurRad="38100" dist="38100" dir="2700000" algn="tl">
                    <a:srgbClr val="000000">
                      <a:alpha val="43137"/>
                    </a:srgbClr>
                  </a:outerShdw>
                </a:effectLst>
              </a:rPr>
              <a:t> žodžiai yra čia. Jie vis dar turi malonę pakviesti, sustiprinti, paliesti, įkvėpti ir atnešti džiaugsmo bei vilties.</a:t>
            </a:r>
          </a:p>
        </p:txBody>
      </p:sp>
    </p:spTree>
    <p:extLst>
      <p:ext uri="{BB962C8B-B14F-4D97-AF65-F5344CB8AC3E}">
        <p14:creationId xmlns:p14="http://schemas.microsoft.com/office/powerpoint/2010/main" val="118741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9000"/>
          </a:stretch>
        </a:blipFill>
        <a:effectLst/>
      </p:bgPr>
    </p:bg>
    <p:spTree>
      <p:nvGrpSpPr>
        <p:cNvPr id="1" name=""/>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D7DFB785-142C-405B-949D-FBEA6F8A07F0}"/>
              </a:ext>
            </a:extLst>
          </p:cNvPr>
          <p:cNvSpPr>
            <a:spLocks noGrp="1"/>
          </p:cNvSpPr>
          <p:nvPr>
            <p:ph type="body" sz="half" idx="2"/>
          </p:nvPr>
        </p:nvSpPr>
        <p:spPr/>
        <p:txBody>
          <a:bodyPr/>
          <a:lstStyle/>
          <a:p>
            <a:endParaRPr lang="lt-LT"/>
          </a:p>
        </p:txBody>
      </p:sp>
      <p:sp>
        <p:nvSpPr>
          <p:cNvPr id="5" name="Teksto vietos rezervavimo ženklas 3">
            <a:extLst>
              <a:ext uri="{FF2B5EF4-FFF2-40B4-BE49-F238E27FC236}">
                <a16:creationId xmlns:a16="http://schemas.microsoft.com/office/drawing/2014/main" id="{728F1AED-2527-4781-B37E-D5DB3B7984A7}"/>
              </a:ext>
            </a:extLst>
          </p:cNvPr>
          <p:cNvSpPr>
            <a:spLocks noGrp="1"/>
          </p:cNvSpPr>
          <p:nvPr>
            <p:ph type="title"/>
          </p:nvPr>
        </p:nvSpPr>
        <p:spPr>
          <a:xfrm>
            <a:off x="131976" y="5608948"/>
            <a:ext cx="11943760" cy="1135554"/>
          </a:xfrm>
          <a:solidFill>
            <a:schemeClr val="accent3">
              <a:lumMod val="40000"/>
              <a:lumOff val="60000"/>
              <a:alpha val="81000"/>
            </a:schemeClr>
          </a:solidFill>
        </p:spPr>
        <p:txBody>
          <a:bodyPr>
            <a:noAutofit/>
          </a:bodyPr>
          <a:lstStyle/>
          <a:p>
            <a:pPr algn="ctr"/>
            <a:r>
              <a:rPr lang="lt-LT" sz="2400" b="1" dirty="0">
                <a:solidFill>
                  <a:schemeClr val="accent2">
                    <a:lumMod val="50000"/>
                  </a:schemeClr>
                </a:solidFill>
              </a:rPr>
              <a:t>APMĄSTYKIME KELETĄ MINČIŲ iš popiežiaus Pranciškaus kalbos, 2018 m. rugsėjo 23 d. pasakytos Kauno arkikatedroje kunigams, pašvęstiesiems, seminaristams, o vėliau pasižiūrėkime vaizdo medžiagą su dešimt popiežiaus paraginimų, pasakytų Lietuvoje mums ir visai Bažnyčiai. </a:t>
            </a:r>
          </a:p>
        </p:txBody>
      </p:sp>
    </p:spTree>
    <p:extLst>
      <p:ext uri="{BB962C8B-B14F-4D97-AF65-F5344CB8AC3E}">
        <p14:creationId xmlns:p14="http://schemas.microsoft.com/office/powerpoint/2010/main" val="1249439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EF0B8D93-17F7-45AB-9328-EB1F3E2C333C}"/>
              </a:ext>
            </a:extLst>
          </p:cNvPr>
          <p:cNvSpPr>
            <a:spLocks noGrp="1"/>
          </p:cNvSpPr>
          <p:nvPr>
            <p:ph type="title"/>
          </p:nvPr>
        </p:nvSpPr>
        <p:spPr>
          <a:xfrm>
            <a:off x="156622" y="0"/>
            <a:ext cx="11866055" cy="2268537"/>
          </a:xfrm>
          <a:blipFill dpi="0" rotWithShape="1">
            <a:blip r:embed="rId3">
              <a:alphaModFix amt="30000"/>
            </a:blip>
            <a:srcRect/>
            <a:tile tx="0" ty="0" sx="100000" sy="100000" flip="none" algn="tl"/>
          </a:blipFill>
          <a:ln>
            <a:solidFill>
              <a:schemeClr val="accent1">
                <a:alpha val="9000"/>
              </a:schemeClr>
            </a:solidFill>
          </a:ln>
        </p:spPr>
        <p:txBody>
          <a:bodyPr>
            <a:noAutofit/>
          </a:bodyPr>
          <a:lstStyle/>
          <a:p>
            <a:r>
              <a:rPr lang="lt-LT" sz="4000" b="1" dirty="0">
                <a:effectLst>
                  <a:outerShdw blurRad="38100" dist="38100" dir="2700000" algn="tl">
                    <a:srgbClr val="000000">
                      <a:alpha val="43137"/>
                    </a:srgbClr>
                  </a:outerShdw>
                </a:effectLst>
              </a:rPr>
              <a:t>„Brangūs broliai ir seserys, jei nenorite būti funkcionieriai, pasakysiu jums vieną žodį – artumas! </a:t>
            </a:r>
            <a:br>
              <a:rPr lang="lt-LT" sz="4000" b="1" dirty="0">
                <a:effectLst>
                  <a:outerShdw blurRad="38100" dist="38100" dir="2700000" algn="tl">
                    <a:srgbClr val="000000">
                      <a:alpha val="43137"/>
                    </a:srgbClr>
                  </a:outerShdw>
                </a:effectLst>
              </a:rPr>
            </a:br>
            <a:r>
              <a:rPr lang="lt-LT" sz="4000" b="1" dirty="0">
                <a:effectLst>
                  <a:outerShdw blurRad="38100" dist="38100" dir="2700000" algn="tl">
                    <a:srgbClr val="000000">
                      <a:alpha val="43137"/>
                    </a:srgbClr>
                  </a:outerShdw>
                </a:effectLst>
              </a:rPr>
              <a:t>Artumas, buvimas greta. Arti </a:t>
            </a:r>
            <a:r>
              <a:rPr lang="lt-LT" sz="4000" b="1" dirty="0" err="1">
                <a:effectLst>
                  <a:outerShdw blurRad="38100" dist="38100" dir="2700000" algn="tl">
                    <a:srgbClr val="000000">
                      <a:alpha val="43137"/>
                    </a:srgbClr>
                  </a:outerShdw>
                </a:effectLst>
              </a:rPr>
              <a:t>tabernakulio</a:t>
            </a:r>
            <a:r>
              <a:rPr lang="lt-LT" sz="4000" b="1" dirty="0">
                <a:effectLst>
                  <a:outerShdw blurRad="38100" dist="38100" dir="2700000" algn="tl">
                    <a:srgbClr val="000000">
                      <a:alpha val="43137"/>
                    </a:srgbClr>
                  </a:outerShdw>
                </a:effectLst>
              </a:rPr>
              <a:t>, </a:t>
            </a:r>
            <a:br>
              <a:rPr lang="lt-LT" sz="4000" b="1" dirty="0">
                <a:effectLst>
                  <a:outerShdw blurRad="38100" dist="38100" dir="2700000" algn="tl">
                    <a:srgbClr val="000000">
                      <a:alpha val="43137"/>
                    </a:srgbClr>
                  </a:outerShdw>
                </a:effectLst>
              </a:rPr>
            </a:br>
            <a:r>
              <a:rPr lang="lt-LT" sz="4000" b="1" dirty="0">
                <a:effectLst>
                  <a:outerShdw blurRad="38100" dist="38100" dir="2700000" algn="tl">
                    <a:srgbClr val="000000">
                      <a:alpha val="43137"/>
                    </a:srgbClr>
                  </a:outerShdw>
                </a:effectLst>
              </a:rPr>
              <a:t>veidas į veidą su Viešpačiu. Ir arti, greta žmonių.“ </a:t>
            </a:r>
          </a:p>
        </p:txBody>
      </p:sp>
      <p:sp>
        <p:nvSpPr>
          <p:cNvPr id="4" name="Teksto vietos rezervavimo ženklas 3">
            <a:extLst>
              <a:ext uri="{FF2B5EF4-FFF2-40B4-BE49-F238E27FC236}">
                <a16:creationId xmlns:a16="http://schemas.microsoft.com/office/drawing/2014/main" id="{E71C70D8-9068-4F12-A2CD-D4BB22353706}"/>
              </a:ext>
            </a:extLst>
          </p:cNvPr>
          <p:cNvSpPr>
            <a:spLocks noGrp="1"/>
          </p:cNvSpPr>
          <p:nvPr>
            <p:ph type="body" idx="1"/>
          </p:nvPr>
        </p:nvSpPr>
        <p:spPr>
          <a:xfrm>
            <a:off x="1507077" y="6022339"/>
            <a:ext cx="10515600" cy="698974"/>
          </a:xfrm>
        </p:spPr>
        <p:txBody>
          <a:bodyPr>
            <a:normAutofit fontScale="85000" lnSpcReduction="20000"/>
          </a:bodyPr>
          <a:lstStyle/>
          <a:p>
            <a:pPr algn="r"/>
            <a:r>
              <a:rPr lang="lt-LT" dirty="0"/>
              <a:t>Iš popiežiaus Pranciškaus kalbos, 2018 m. rugsėjo 23 d. </a:t>
            </a:r>
          </a:p>
          <a:p>
            <a:pPr algn="r"/>
            <a:r>
              <a:rPr lang="lt-LT" dirty="0"/>
              <a:t>pasakytos Kauno arkikatedroje kunigams, pašvęstiesiems, seminaristams</a:t>
            </a:r>
          </a:p>
        </p:txBody>
      </p:sp>
    </p:spTree>
    <p:extLst>
      <p:ext uri="{BB962C8B-B14F-4D97-AF65-F5344CB8AC3E}">
        <p14:creationId xmlns:p14="http://schemas.microsoft.com/office/powerpoint/2010/main" val="3227571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EF0B8D93-17F7-45AB-9328-EB1F3E2C333C}"/>
              </a:ext>
            </a:extLst>
          </p:cNvPr>
          <p:cNvSpPr>
            <a:spLocks noGrp="1"/>
          </p:cNvSpPr>
          <p:nvPr>
            <p:ph type="title"/>
          </p:nvPr>
        </p:nvSpPr>
        <p:spPr>
          <a:xfrm>
            <a:off x="5393703" y="3670512"/>
            <a:ext cx="6798297" cy="2852737"/>
          </a:xfrm>
        </p:spPr>
        <p:txBody>
          <a:bodyPr>
            <a:noAutofit/>
          </a:bodyPr>
          <a:lstStyle/>
          <a:p>
            <a:pPr algn="r"/>
            <a:r>
              <a:rPr lang="lt-LT" sz="4400" b="1" dirty="0">
                <a:solidFill>
                  <a:schemeClr val="bg1"/>
                </a:solidFill>
                <a:effectLst>
                  <a:outerShdw blurRad="38100" dist="38100" dir="2700000" algn="tl">
                    <a:srgbClr val="000000">
                      <a:alpha val="43137"/>
                    </a:srgbClr>
                  </a:outerShdw>
                </a:effectLst>
              </a:rPr>
              <a:t>„Artumas reiškia gailestingumą. Šiame </a:t>
            </a:r>
            <a:br>
              <a:rPr lang="lt-LT" sz="4400" b="1" dirty="0">
                <a:solidFill>
                  <a:schemeClr val="bg1"/>
                </a:solidFill>
                <a:effectLst>
                  <a:outerShdw blurRad="38100" dist="38100" dir="2700000" algn="tl">
                    <a:srgbClr val="000000">
                      <a:alpha val="43137"/>
                    </a:srgbClr>
                  </a:outerShdw>
                </a:effectLst>
              </a:rPr>
            </a:br>
            <a:r>
              <a:rPr lang="lt-LT" sz="4400" b="1" dirty="0">
                <a:solidFill>
                  <a:schemeClr val="bg1"/>
                </a:solidFill>
                <a:effectLst>
                  <a:outerShdw blurRad="38100" dist="38100" dir="2700000" algn="tl">
                    <a:srgbClr val="000000">
                      <a:alpha val="43137"/>
                    </a:srgbClr>
                  </a:outerShdw>
                </a:effectLst>
              </a:rPr>
              <a:t>krašte, kur Jėzus apsireiškė kaip Gailestingasis Jėzus, dvasininkas negali nebūti gailestingas. Ypač klausykloje. Pagalvokite, kaip Jėzus priimtų šį žmogų </a:t>
            </a:r>
            <a:br>
              <a:rPr lang="lt-LT" sz="4400" b="1" dirty="0">
                <a:solidFill>
                  <a:schemeClr val="bg1"/>
                </a:solidFill>
                <a:effectLst>
                  <a:outerShdw blurRad="38100" dist="38100" dir="2700000" algn="tl">
                    <a:srgbClr val="000000">
                      <a:alpha val="43137"/>
                    </a:srgbClr>
                  </a:outerShdw>
                </a:effectLst>
              </a:rPr>
            </a:br>
            <a:r>
              <a:rPr lang="lt-LT" sz="4400" b="1" dirty="0">
                <a:solidFill>
                  <a:schemeClr val="bg1"/>
                </a:solidFill>
                <a:effectLst>
                  <a:outerShdw blurRad="38100" dist="38100" dir="2700000" algn="tl">
                    <a:srgbClr val="000000">
                      <a:alpha val="43137"/>
                    </a:srgbClr>
                  </a:outerShdw>
                </a:effectLst>
              </a:rPr>
              <a:t>(ateinantį išpažinties). </a:t>
            </a:r>
          </a:p>
        </p:txBody>
      </p:sp>
      <p:sp>
        <p:nvSpPr>
          <p:cNvPr id="4" name="Teksto vietos rezervavimo ženklas 3">
            <a:extLst>
              <a:ext uri="{FF2B5EF4-FFF2-40B4-BE49-F238E27FC236}">
                <a16:creationId xmlns:a16="http://schemas.microsoft.com/office/drawing/2014/main" id="{E71C70D8-9068-4F12-A2CD-D4BB22353706}"/>
              </a:ext>
            </a:extLst>
          </p:cNvPr>
          <p:cNvSpPr>
            <a:spLocks noGrp="1"/>
          </p:cNvSpPr>
          <p:nvPr>
            <p:ph type="body" idx="1"/>
          </p:nvPr>
        </p:nvSpPr>
        <p:spPr>
          <a:xfrm>
            <a:off x="135903" y="196572"/>
            <a:ext cx="3851635" cy="1500187"/>
          </a:xfrm>
        </p:spPr>
        <p:txBody>
          <a:bodyPr>
            <a:normAutofit/>
          </a:bodyPr>
          <a:lstStyle/>
          <a:p>
            <a:r>
              <a:rPr lang="lt-LT" sz="2000" dirty="0">
                <a:solidFill>
                  <a:schemeClr val="bg1"/>
                </a:solidFill>
              </a:rPr>
              <a:t>Iš popiežiaus Pranciškaus kalbos, 2018 m. rugsėjo 23 d. pasakytos Kauno arkikatedroje kunigams, pašvęstiesiems, seminaristams </a:t>
            </a:r>
          </a:p>
        </p:txBody>
      </p:sp>
    </p:spTree>
    <p:extLst>
      <p:ext uri="{BB962C8B-B14F-4D97-AF65-F5344CB8AC3E}">
        <p14:creationId xmlns:p14="http://schemas.microsoft.com/office/powerpoint/2010/main" val="319086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a:stretch>
        </a:blipFill>
        <a:effectLst/>
      </p:bgPr>
    </p:bg>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EF0B8D93-17F7-45AB-9328-EB1F3E2C333C}"/>
              </a:ext>
            </a:extLst>
          </p:cNvPr>
          <p:cNvSpPr>
            <a:spLocks noGrp="1"/>
          </p:cNvSpPr>
          <p:nvPr>
            <p:ph type="title"/>
          </p:nvPr>
        </p:nvSpPr>
        <p:spPr>
          <a:xfrm>
            <a:off x="76561" y="4289196"/>
            <a:ext cx="12038878" cy="2568804"/>
          </a:xfrm>
          <a:solidFill>
            <a:schemeClr val="tx2">
              <a:lumMod val="75000"/>
              <a:lumOff val="25000"/>
              <a:alpha val="56000"/>
            </a:schemeClr>
          </a:solidFill>
        </p:spPr>
        <p:txBody>
          <a:bodyPr>
            <a:noAutofit/>
          </a:bodyPr>
          <a:lstStyle/>
          <a:p>
            <a:r>
              <a:rPr lang="lt-LT" sz="3600" dirty="0">
                <a:solidFill>
                  <a:schemeClr val="bg1"/>
                </a:solidFill>
              </a:rPr>
              <a:t>Būti arti </a:t>
            </a:r>
            <a:r>
              <a:rPr lang="lt-LT" sz="3600" dirty="0" err="1">
                <a:solidFill>
                  <a:schemeClr val="bg1"/>
                </a:solidFill>
              </a:rPr>
              <a:t>tabernakulio</a:t>
            </a:r>
            <a:r>
              <a:rPr lang="lt-LT" sz="3600" dirty="0">
                <a:solidFill>
                  <a:schemeClr val="bg1"/>
                </a:solidFill>
              </a:rPr>
              <a:t>, melstis. Jausti tą sielos troškulį, apie kurį kalbėjau, ir būti kartu su kitais... Ir jei jūs taip gyvensite, senatvėje jūsų šypsena bus nuostabi ir jūsų akys žibės! Nes jūsų siela bus pilna švelnumo, romumo, gailestingumo, meilės, tėvystės ir motinystės. Ir melskitės už šitą vargšą vyskupą. Ačiū!</a:t>
            </a:r>
          </a:p>
        </p:txBody>
      </p:sp>
    </p:spTree>
    <p:extLst>
      <p:ext uri="{BB962C8B-B14F-4D97-AF65-F5344CB8AC3E}">
        <p14:creationId xmlns:p14="http://schemas.microsoft.com/office/powerpoint/2010/main" val="994825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EF0B8D93-17F7-45AB-9328-EB1F3E2C333C}"/>
              </a:ext>
            </a:extLst>
          </p:cNvPr>
          <p:cNvSpPr>
            <a:spLocks noGrp="1"/>
          </p:cNvSpPr>
          <p:nvPr>
            <p:ph type="title"/>
          </p:nvPr>
        </p:nvSpPr>
        <p:spPr>
          <a:xfrm>
            <a:off x="396728" y="3728301"/>
            <a:ext cx="6211461" cy="1600200"/>
          </a:xfrm>
        </p:spPr>
        <p:txBody>
          <a:bodyPr>
            <a:noAutofit/>
          </a:bodyPr>
          <a:lstStyle/>
          <a:p>
            <a:r>
              <a:rPr lang="lt-LT" sz="4000" dirty="0"/>
              <a:t>...Jėzus paklausė dar ir trečią kartą: „Simonai, Jono sūnau, ar myli mane?“ Petras nuliūdo, kad Jėzus trečią kartą klausia: „Ar myli mane?“ ir atsakė: „Viešpatie, tu viską žinai. Tu žinai, kad tave myliu“. Jėzus jam tarė: „Ganyk mano avis.“ </a:t>
            </a:r>
          </a:p>
        </p:txBody>
      </p:sp>
      <p:pic>
        <p:nvPicPr>
          <p:cNvPr id="8" name="Paveikslėlio vietos rezervavimo ženklas 7">
            <a:extLst>
              <a:ext uri="{FF2B5EF4-FFF2-40B4-BE49-F238E27FC236}">
                <a16:creationId xmlns:a16="http://schemas.microsoft.com/office/drawing/2014/main" id="{143798A3-49CD-4015-8A8E-FDD9733247D5}"/>
              </a:ext>
            </a:extLst>
          </p:cNvPr>
          <p:cNvPicPr>
            <a:picLocks noGrp="1" noChangeAspect="1"/>
          </p:cNvPicPr>
          <p:nvPr>
            <p:ph type="pic" idx="1"/>
          </p:nvPr>
        </p:nvPicPr>
        <p:blipFill>
          <a:blip r:embed="rId3"/>
          <a:srcRect l="3779" r="3779"/>
          <a:stretch>
            <a:fillRect/>
          </a:stretch>
        </p:blipFill>
        <p:spPr>
          <a:xfrm rot="16200000">
            <a:off x="6287489" y="956522"/>
            <a:ext cx="6861033" cy="4947989"/>
          </a:xfrm>
        </p:spPr>
      </p:pic>
      <p:sp>
        <p:nvSpPr>
          <p:cNvPr id="4" name="Teksto vietos rezervavimo ženklas 3">
            <a:extLst>
              <a:ext uri="{FF2B5EF4-FFF2-40B4-BE49-F238E27FC236}">
                <a16:creationId xmlns:a16="http://schemas.microsoft.com/office/drawing/2014/main" id="{E71C70D8-9068-4F12-A2CD-D4BB22353706}"/>
              </a:ext>
            </a:extLst>
          </p:cNvPr>
          <p:cNvSpPr>
            <a:spLocks noGrp="1"/>
          </p:cNvSpPr>
          <p:nvPr>
            <p:ph type="body" sz="half" idx="2"/>
          </p:nvPr>
        </p:nvSpPr>
        <p:spPr>
          <a:xfrm>
            <a:off x="3582988" y="5526063"/>
            <a:ext cx="3932237" cy="2663874"/>
          </a:xfrm>
        </p:spPr>
        <p:txBody>
          <a:bodyPr>
            <a:normAutofit/>
          </a:bodyPr>
          <a:lstStyle/>
          <a:p>
            <a:r>
              <a:rPr lang="lt-LT" sz="2000" i="1" dirty="0"/>
              <a:t>Iš Evangelijos pagal Joną 21, 17</a:t>
            </a:r>
          </a:p>
        </p:txBody>
      </p:sp>
    </p:spTree>
    <p:extLst>
      <p:ext uri="{BB962C8B-B14F-4D97-AF65-F5344CB8AC3E}">
        <p14:creationId xmlns:p14="http://schemas.microsoft.com/office/powerpoint/2010/main" val="1625415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Pavadinimas 1">
            <a:extLst>
              <a:ext uri="{FF2B5EF4-FFF2-40B4-BE49-F238E27FC236}">
                <a16:creationId xmlns:a16="http://schemas.microsoft.com/office/drawing/2014/main" id="{6EC4A5A8-D935-46D6-9DD7-D0DB06398448}"/>
              </a:ext>
            </a:extLst>
          </p:cNvPr>
          <p:cNvSpPr txBox="1">
            <a:spLocks/>
          </p:cNvSpPr>
          <p:nvPr/>
        </p:nvSpPr>
        <p:spPr>
          <a:xfrm>
            <a:off x="0" y="500062"/>
            <a:ext cx="1051560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t-LT" sz="4000" b="1" dirty="0">
                <a:solidFill>
                  <a:srgbClr val="003300"/>
                </a:solidFill>
                <a:effectLst>
                  <a:outerShdw blurRad="38100" dist="38100" dir="2700000" algn="tl">
                    <a:srgbClr val="000000">
                      <a:alpha val="43137"/>
                    </a:srgbClr>
                  </a:outerShdw>
                </a:effectLst>
              </a:rPr>
              <a:t>APMĄSTYKIME ASMENIŠKAI ARBA </a:t>
            </a:r>
          </a:p>
          <a:p>
            <a:r>
              <a:rPr lang="lt-LT" sz="4000" b="1" dirty="0">
                <a:solidFill>
                  <a:srgbClr val="003300"/>
                </a:solidFill>
                <a:effectLst>
                  <a:outerShdw blurRad="38100" dist="38100" dir="2700000" algn="tl">
                    <a:srgbClr val="000000">
                      <a:alpha val="43137"/>
                    </a:srgbClr>
                  </a:outerShdw>
                </a:effectLst>
              </a:rPr>
              <a:t>GRUPELĖJE PASIDALYKIME ŠIAIS KLAUSIMAIS:</a:t>
            </a:r>
            <a:br>
              <a:rPr lang="lt-LT" sz="4000" b="1" dirty="0"/>
            </a:br>
            <a:endParaRPr lang="lt-LT" sz="4000" b="1" dirty="0"/>
          </a:p>
        </p:txBody>
      </p:sp>
      <p:sp>
        <p:nvSpPr>
          <p:cNvPr id="5" name="Teksto vietos rezervavimo ženklas 3">
            <a:extLst>
              <a:ext uri="{FF2B5EF4-FFF2-40B4-BE49-F238E27FC236}">
                <a16:creationId xmlns:a16="http://schemas.microsoft.com/office/drawing/2014/main" id="{85768CE3-3FAE-4437-AF3C-99C4B5DD4F8A}"/>
              </a:ext>
            </a:extLst>
          </p:cNvPr>
          <p:cNvSpPr>
            <a:spLocks noGrp="1"/>
          </p:cNvSpPr>
          <p:nvPr>
            <p:ph type="body" idx="1"/>
          </p:nvPr>
        </p:nvSpPr>
        <p:spPr>
          <a:xfrm>
            <a:off x="0" y="1329180"/>
            <a:ext cx="7058384" cy="5656082"/>
          </a:xfrm>
        </p:spPr>
        <p:txBody>
          <a:bodyPr>
            <a:normAutofit fontScale="92500" lnSpcReduction="20000"/>
          </a:bodyPr>
          <a:lstStyle/>
          <a:p>
            <a:pPr marL="742950" indent="-742950">
              <a:buFont typeface="+mj-lt"/>
              <a:buAutoNum type="arabicPeriod"/>
            </a:pPr>
            <a:r>
              <a:rPr lang="lt-LT" sz="3200" b="1" dirty="0">
                <a:solidFill>
                  <a:srgbClr val="003300"/>
                </a:solidFill>
              </a:rPr>
              <a:t>Kokia popiežiaus Lietuvoje pasakyta žinia labiausiai privertė mane susimąstyti ir padėjo apsispręsti ką nors keisti savo gyvenime?</a:t>
            </a:r>
          </a:p>
          <a:p>
            <a:pPr marL="742950" indent="-742950">
              <a:buFont typeface="+mj-lt"/>
              <a:buAutoNum type="arabicPeriod"/>
            </a:pPr>
            <a:r>
              <a:rPr lang="lt-LT" sz="3200" b="1" dirty="0">
                <a:solidFill>
                  <a:srgbClr val="003300"/>
                </a:solidFill>
              </a:rPr>
              <a:t>Kas padėtų man (mums, kaip parapijai ar bendruomenei) būti labiau ne funkcionieriumi, bet gailestingumo liudytoju? Kaip galėtume atsiliepti į popiežiaus paraginimą „eiti jų (tų, kurie neateina) ieškoti“?</a:t>
            </a:r>
          </a:p>
          <a:p>
            <a:pPr marL="742950" indent="-742950">
              <a:buFont typeface="+mj-lt"/>
              <a:buAutoNum type="arabicPeriod"/>
            </a:pPr>
            <a:r>
              <a:rPr lang="lt-LT" sz="3200" b="1" dirty="0">
                <a:solidFill>
                  <a:srgbClr val="003300"/>
                </a:solidFill>
              </a:rPr>
              <a:t>Ką šiandien atsakyčiau, jei Viešpats manęs paklaustų: „Ar myli mane labiau negu šitie?“ Ką turėčiau keisti šiame santykyje, kad drąsiau atsiliepčiau į Viešpaties man pavestą misiją? </a:t>
            </a:r>
          </a:p>
        </p:txBody>
      </p:sp>
    </p:spTree>
    <p:extLst>
      <p:ext uri="{BB962C8B-B14F-4D97-AF65-F5344CB8AC3E}">
        <p14:creationId xmlns:p14="http://schemas.microsoft.com/office/powerpoint/2010/main" val="2228183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97A63040-DA4A-4966-9197-0ABCE286540B}"/>
              </a:ext>
            </a:extLst>
          </p:cNvPr>
          <p:cNvSpPr>
            <a:spLocks noGrp="1"/>
          </p:cNvSpPr>
          <p:nvPr>
            <p:ph type="body" sz="half" idx="2"/>
          </p:nvPr>
        </p:nvSpPr>
        <p:spPr>
          <a:xfrm>
            <a:off x="839788" y="2403834"/>
            <a:ext cx="3932237" cy="3465153"/>
          </a:xfrm>
        </p:spPr>
        <p:txBody>
          <a:bodyPr/>
          <a:lstStyle/>
          <a:p>
            <a:endParaRPr lang="lt-LT" dirty="0"/>
          </a:p>
        </p:txBody>
      </p:sp>
      <p:sp>
        <p:nvSpPr>
          <p:cNvPr id="5" name="Pavadinimas 4">
            <a:extLst>
              <a:ext uri="{FF2B5EF4-FFF2-40B4-BE49-F238E27FC236}">
                <a16:creationId xmlns:a16="http://schemas.microsoft.com/office/drawing/2014/main" id="{C9D92A54-F8EF-440E-8939-DD40B31404AA}"/>
              </a:ext>
            </a:extLst>
          </p:cNvPr>
          <p:cNvSpPr>
            <a:spLocks noGrp="1"/>
          </p:cNvSpPr>
          <p:nvPr>
            <p:ph type="title"/>
          </p:nvPr>
        </p:nvSpPr>
        <p:spPr>
          <a:xfrm>
            <a:off x="207390" y="727043"/>
            <a:ext cx="5504092" cy="1600200"/>
          </a:xfrm>
        </p:spPr>
        <p:txBody>
          <a:bodyPr>
            <a:noAutofit/>
          </a:bodyPr>
          <a:lstStyle/>
          <a:p>
            <a:r>
              <a:rPr lang="lt-LT" sz="3600" b="1" dirty="0">
                <a:solidFill>
                  <a:schemeClr val="bg1"/>
                </a:solidFill>
                <a:effectLst>
                  <a:outerShdw blurRad="38100" dist="38100" dir="2700000" algn="tl">
                    <a:srgbClr val="000000">
                      <a:alpha val="43137"/>
                    </a:srgbClr>
                  </a:outerShdw>
                </a:effectLst>
              </a:rPr>
              <a:t>DĖKOJAME UŽ BENDRĄ MALDĄ,  NEPAMIRŠKIME MELSTIS  ŠIO MĖNESIO INTENCIJA:</a:t>
            </a:r>
          </a:p>
        </p:txBody>
      </p:sp>
      <p:sp>
        <p:nvSpPr>
          <p:cNvPr id="6" name="Antrinis pavadinimas 5">
            <a:extLst>
              <a:ext uri="{FF2B5EF4-FFF2-40B4-BE49-F238E27FC236}">
                <a16:creationId xmlns:a16="http://schemas.microsoft.com/office/drawing/2014/main" id="{25187453-6D8D-4263-9E82-D86BB16554A3}"/>
              </a:ext>
            </a:extLst>
          </p:cNvPr>
          <p:cNvSpPr>
            <a:spLocks noGrp="1"/>
          </p:cNvSpPr>
          <p:nvPr>
            <p:ph type="subTitle" idx="1"/>
          </p:nvPr>
        </p:nvSpPr>
        <p:spPr>
          <a:xfrm>
            <a:off x="8269288" y="1677971"/>
            <a:ext cx="3836709" cy="5297864"/>
          </a:xfrm>
        </p:spPr>
        <p:txBody>
          <a:bodyPr>
            <a:normAutofit lnSpcReduction="10000"/>
          </a:bodyPr>
          <a:lstStyle/>
          <a:p>
            <a:pPr algn="r"/>
            <a:r>
              <a:rPr lang="lt-LT" sz="4000" b="1" i="1" dirty="0">
                <a:solidFill>
                  <a:schemeClr val="bg1"/>
                </a:solidFill>
                <a:effectLst>
                  <a:outerShdw blurRad="38100" dist="38100" dir="2700000" algn="tl">
                    <a:srgbClr val="000000">
                      <a:alpha val="43137"/>
                    </a:srgbClr>
                  </a:outerShdw>
                </a:effectLst>
                <a:latin typeface="+mj-lt"/>
              </a:rPr>
              <a:t>Melskimės už mūsų Šventąjį Tėvą Pranciškų, kad Viešpats Dievas, išrinkęs jį Petro įpėdiniu, padėtų jam skaityti laiko ženklus ir vesti Bažnyčią.</a:t>
            </a:r>
            <a:endParaRPr lang="lt-LT"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57007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D571A5B5-4508-46DB-8DE1-2DCC6BD1D85F}"/>
              </a:ext>
            </a:extLst>
          </p:cNvPr>
          <p:cNvSpPr>
            <a:spLocks noGrp="1"/>
          </p:cNvSpPr>
          <p:nvPr>
            <p:ph type="ctrTitle"/>
          </p:nvPr>
        </p:nvSpPr>
        <p:spPr>
          <a:xfrm>
            <a:off x="-1288473" y="5008563"/>
            <a:ext cx="11429999" cy="2387600"/>
          </a:xfrm>
        </p:spPr>
        <p:txBody>
          <a:bodyPr>
            <a:normAutofit fontScale="90000"/>
          </a:bodyPr>
          <a:lstStyle/>
          <a:p>
            <a:r>
              <a:rPr lang="lt-LT" sz="6700" b="1" dirty="0">
                <a:effectLst>
                  <a:outerShdw blurRad="38100" dist="38100" dir="2700000" algn="tl">
                    <a:srgbClr val="000000">
                      <a:alpha val="43137"/>
                    </a:srgbClr>
                  </a:outerShdw>
                </a:effectLst>
              </a:rPr>
              <a:t>PETRAS TARP MŪSŲ. </a:t>
            </a:r>
            <a:br>
              <a:rPr lang="lt-LT" sz="6700" b="1" dirty="0">
                <a:effectLst>
                  <a:outerShdw blurRad="38100" dist="38100" dir="2700000" algn="tl">
                    <a:srgbClr val="000000">
                      <a:alpha val="43137"/>
                    </a:srgbClr>
                  </a:outerShdw>
                </a:effectLst>
              </a:rPr>
            </a:br>
            <a:r>
              <a:rPr lang="lt-LT" sz="5300" b="1" dirty="0">
                <a:effectLst>
                  <a:outerShdw blurRad="38100" dist="38100" dir="2700000" algn="tl">
                    <a:srgbClr val="000000">
                      <a:alpha val="43137"/>
                    </a:srgbClr>
                  </a:outerShdw>
                </a:effectLst>
              </a:rPr>
              <a:t>Popiežius – generolas be armijos?</a:t>
            </a:r>
            <a:br>
              <a:rPr lang="lt-LT" dirty="0"/>
            </a:br>
            <a:endParaRPr lang="lt-LT" dirty="0"/>
          </a:p>
        </p:txBody>
      </p:sp>
      <p:sp>
        <p:nvSpPr>
          <p:cNvPr id="6" name="Antrinis pavadinimas 5">
            <a:extLst>
              <a:ext uri="{FF2B5EF4-FFF2-40B4-BE49-F238E27FC236}">
                <a16:creationId xmlns:a16="http://schemas.microsoft.com/office/drawing/2014/main" id="{FFA19B66-7619-4A2D-9E0C-26BF7441E0C3}"/>
              </a:ext>
            </a:extLst>
          </p:cNvPr>
          <p:cNvSpPr>
            <a:spLocks noGrp="1"/>
          </p:cNvSpPr>
          <p:nvPr>
            <p:ph type="subTitle" idx="1"/>
          </p:nvPr>
        </p:nvSpPr>
        <p:spPr>
          <a:xfrm>
            <a:off x="-810491" y="166254"/>
            <a:ext cx="3740728" cy="1350819"/>
          </a:xfrm>
        </p:spPr>
        <p:txBody>
          <a:bodyPr/>
          <a:lstStyle/>
          <a:p>
            <a:r>
              <a:rPr lang="lt-LT" b="1" dirty="0">
                <a:solidFill>
                  <a:schemeClr val="bg1"/>
                </a:solidFill>
                <a:effectLst>
                  <a:outerShdw blurRad="38100" dist="38100" dir="2700000" algn="tl">
                    <a:srgbClr val="000000">
                      <a:alpha val="43137"/>
                    </a:srgbClr>
                  </a:outerShdw>
                </a:effectLst>
              </a:rPr>
              <a:t>Antroji dalis – </a:t>
            </a:r>
          </a:p>
          <a:p>
            <a:r>
              <a:rPr lang="en-US" b="1" dirty="0">
                <a:solidFill>
                  <a:schemeClr val="bg1"/>
                </a:solidFill>
                <a:effectLst>
                  <a:outerShdw blurRad="38100" dist="38100" dir="2700000" algn="tl">
                    <a:srgbClr val="000000">
                      <a:alpha val="43137"/>
                    </a:srgbClr>
                  </a:outerShdw>
                </a:effectLst>
              </a:rPr>
              <a:t>v</a:t>
            </a:r>
            <a:r>
              <a:rPr lang="lt-LT" b="1" dirty="0" err="1">
                <a:solidFill>
                  <a:schemeClr val="bg1"/>
                </a:solidFill>
                <a:effectLst>
                  <a:outerShdw blurRad="38100" dist="38100" dir="2700000" algn="tl">
                    <a:srgbClr val="000000">
                      <a:alpha val="43137"/>
                    </a:srgbClr>
                  </a:outerShdw>
                </a:effectLst>
              </a:rPr>
              <a:t>asario</a:t>
            </a:r>
            <a:r>
              <a:rPr lang="lt-LT" b="1" dirty="0">
                <a:solidFill>
                  <a:schemeClr val="bg1"/>
                </a:solidFill>
                <a:effectLst>
                  <a:outerShdw blurRad="38100" dist="38100" dir="2700000" algn="tl">
                    <a:srgbClr val="000000">
                      <a:alpha val="43137"/>
                    </a:srgbClr>
                  </a:outerShdw>
                </a:effectLst>
              </a:rPr>
              <a:t> mėn. </a:t>
            </a:r>
          </a:p>
        </p:txBody>
      </p:sp>
    </p:spTree>
    <p:extLst>
      <p:ext uri="{BB962C8B-B14F-4D97-AF65-F5344CB8AC3E}">
        <p14:creationId xmlns:p14="http://schemas.microsoft.com/office/powerpoint/2010/main" val="243261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FB1A201-656B-49BF-9EAB-25D1FB6E74CB}"/>
              </a:ext>
            </a:extLst>
          </p:cNvPr>
          <p:cNvSpPr>
            <a:spLocks noGrp="1"/>
          </p:cNvSpPr>
          <p:nvPr>
            <p:ph type="title"/>
          </p:nvPr>
        </p:nvSpPr>
        <p:spPr>
          <a:xfrm>
            <a:off x="4584267" y="3325091"/>
            <a:ext cx="7607733" cy="3532909"/>
          </a:xfrm>
        </p:spPr>
        <p:txBody>
          <a:bodyPr>
            <a:noAutofit/>
          </a:bodyPr>
          <a:lstStyle/>
          <a:p>
            <a:pPr algn="r"/>
            <a:r>
              <a:rPr lang="lt-LT" sz="4000" b="1" dirty="0">
                <a:solidFill>
                  <a:schemeClr val="bg1"/>
                </a:solidFill>
                <a:effectLst>
                  <a:outerShdw blurRad="38100" dist="38100" dir="2700000" algn="tl">
                    <a:srgbClr val="000000">
                      <a:alpha val="43137"/>
                    </a:srgbClr>
                  </a:outerShdw>
                </a:effectLst>
              </a:rPr>
              <a:t>Daugelis </a:t>
            </a:r>
            <a:r>
              <a:rPr lang="en-US" sz="4000" b="1" dirty="0">
                <a:solidFill>
                  <a:schemeClr val="bg1"/>
                </a:solidFill>
                <a:effectLst>
                  <a:outerShdw blurRad="38100" dist="38100" dir="2700000" algn="tl">
                    <a:srgbClr val="000000">
                      <a:alpha val="43137"/>
                    </a:srgbClr>
                  </a:outerShdw>
                </a:effectLst>
              </a:rPr>
              <a:t>p</a:t>
            </a:r>
            <a:r>
              <a:rPr lang="lt-LT" sz="4000" b="1" dirty="0" err="1">
                <a:solidFill>
                  <a:schemeClr val="bg1"/>
                </a:solidFill>
                <a:effectLst>
                  <a:outerShdw blurRad="38100" dist="38100" dir="2700000" algn="tl">
                    <a:srgbClr val="000000">
                      <a:alpha val="43137"/>
                    </a:srgbClr>
                  </a:outerShdw>
                </a:effectLst>
              </a:rPr>
              <a:t>opiežių</a:t>
            </a:r>
            <a:r>
              <a:rPr lang="lt-LT" sz="4000" b="1" dirty="0">
                <a:solidFill>
                  <a:schemeClr val="bg1"/>
                </a:solidFill>
                <a:effectLst>
                  <a:outerShdw blurRad="38100" dist="38100" dir="2700000" algn="tl">
                    <a:srgbClr val="000000">
                      <a:alpha val="43137"/>
                    </a:srgbClr>
                  </a:outerShdw>
                </a:effectLst>
              </a:rPr>
              <a:t> laiko pasaulio lyderiu arba „</a:t>
            </a:r>
            <a:r>
              <a:rPr lang="lt-LT" sz="4000" b="1" i="1" dirty="0" err="1">
                <a:solidFill>
                  <a:schemeClr val="bg1"/>
                </a:solidFill>
                <a:effectLst>
                  <a:outerShdw blurRad="38100" dist="38100" dir="2700000" algn="tl">
                    <a:srgbClr val="000000">
                      <a:alpha val="43137"/>
                    </a:srgbClr>
                  </a:outerShdw>
                </a:effectLst>
              </a:rPr>
              <a:t>influenceriu</a:t>
            </a:r>
            <a:r>
              <a:rPr lang="lt-LT" sz="4000" b="1" dirty="0">
                <a:solidFill>
                  <a:schemeClr val="bg1"/>
                </a:solidFill>
                <a:effectLst>
                  <a:outerShdw blurRad="38100" dist="38100" dir="2700000" algn="tl">
                    <a:srgbClr val="000000">
                      <a:alpha val="43137"/>
                    </a:srgbClr>
                  </a:outerShdw>
                </a:effectLst>
              </a:rPr>
              <a:t>“. </a:t>
            </a:r>
            <a:br>
              <a:rPr lang="lt-LT" sz="4000" b="1" dirty="0">
                <a:solidFill>
                  <a:schemeClr val="bg1"/>
                </a:solidFill>
                <a:effectLst>
                  <a:outerShdw blurRad="38100" dist="38100" dir="2700000" algn="tl">
                    <a:srgbClr val="000000">
                      <a:alpha val="43137"/>
                    </a:srgbClr>
                  </a:outerShdw>
                </a:effectLst>
              </a:rPr>
            </a:br>
            <a:r>
              <a:rPr lang="lt-LT" sz="4000" b="1" dirty="0">
                <a:solidFill>
                  <a:schemeClr val="bg1"/>
                </a:solidFill>
                <a:effectLst>
                  <a:outerShdw blurRad="38100" dist="38100" dir="2700000" algn="tl">
                    <a:srgbClr val="000000">
                      <a:alpha val="43137"/>
                    </a:srgbClr>
                  </a:outerShdw>
                </a:effectLst>
              </a:rPr>
              <a:t>Jis yra daugiau kaip milijardo trijų šimtų milijonų krikščionių ganytojas.</a:t>
            </a:r>
          </a:p>
        </p:txBody>
      </p:sp>
    </p:spTree>
    <p:extLst>
      <p:ext uri="{BB962C8B-B14F-4D97-AF65-F5344CB8AC3E}">
        <p14:creationId xmlns:p14="http://schemas.microsoft.com/office/powerpoint/2010/main" val="2717426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13000" b="-13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8798A7C-D319-407E-B908-6A5D3237CF3E}"/>
              </a:ext>
            </a:extLst>
          </p:cNvPr>
          <p:cNvSpPr>
            <a:spLocks noGrp="1"/>
          </p:cNvSpPr>
          <p:nvPr>
            <p:ph type="title"/>
          </p:nvPr>
        </p:nvSpPr>
        <p:spPr>
          <a:xfrm>
            <a:off x="233941" y="1235880"/>
            <a:ext cx="8307386" cy="5361709"/>
          </a:xfrm>
        </p:spPr>
        <p:txBody>
          <a:bodyPr>
            <a:normAutofit/>
          </a:bodyPr>
          <a:lstStyle/>
          <a:p>
            <a:r>
              <a:rPr lang="lt-LT" sz="4000" b="1" dirty="0">
                <a:effectLst>
                  <a:outerShdw blurRad="38100" dist="38100" dir="2700000" algn="tl">
                    <a:srgbClr val="000000">
                      <a:alpha val="43137"/>
                    </a:srgbClr>
                  </a:outerShdw>
                </a:effectLst>
              </a:rPr>
              <a:t>Popiežiaus tarnystės istorija prasidėjo netikėtai, vieną dieną, kai prie žvejo Petro priėjo Jėzus ir pakvietė:</a:t>
            </a:r>
            <a:br>
              <a:rPr lang="lt-LT" sz="4000" b="1" dirty="0">
                <a:effectLst>
                  <a:outerShdw blurRad="38100" dist="38100" dir="2700000" algn="tl">
                    <a:srgbClr val="000000">
                      <a:alpha val="43137"/>
                    </a:srgbClr>
                  </a:outerShdw>
                </a:effectLst>
              </a:rPr>
            </a:br>
            <a:r>
              <a:rPr lang="lt-LT" sz="4000" b="1" dirty="0">
                <a:effectLst>
                  <a:outerShdw blurRad="38100" dist="38100" dir="2700000" algn="tl">
                    <a:srgbClr val="000000">
                      <a:alpha val="43137"/>
                    </a:srgbClr>
                  </a:outerShdw>
                </a:effectLst>
              </a:rPr>
              <a:t>                                   „SEK PASKUI MANE.“ </a:t>
            </a:r>
          </a:p>
        </p:txBody>
      </p:sp>
      <p:pic>
        <p:nvPicPr>
          <p:cNvPr id="6" name="Paveikslėlio vietos rezervavimo ženklas 5">
            <a:extLst>
              <a:ext uri="{FF2B5EF4-FFF2-40B4-BE49-F238E27FC236}">
                <a16:creationId xmlns:a16="http://schemas.microsoft.com/office/drawing/2014/main" id="{602EE98F-4DA2-4816-BA94-42B76D62F989}"/>
              </a:ext>
            </a:extLst>
          </p:cNvPr>
          <p:cNvPicPr>
            <a:picLocks noGrp="1" noChangeAspect="1"/>
          </p:cNvPicPr>
          <p:nvPr>
            <p:ph type="pic" idx="1"/>
          </p:nvPr>
        </p:nvPicPr>
        <p:blipFill>
          <a:blip r:embed="rId3"/>
          <a:srcRect t="3785" b="3785"/>
          <a:stretch>
            <a:fillRect/>
          </a:stretch>
        </p:blipFill>
        <p:spPr>
          <a:xfrm>
            <a:off x="8541327" y="3958747"/>
            <a:ext cx="3341959" cy="2638842"/>
          </a:xfrm>
        </p:spPr>
      </p:pic>
    </p:spTree>
    <p:extLst>
      <p:ext uri="{BB962C8B-B14F-4D97-AF65-F5344CB8AC3E}">
        <p14:creationId xmlns:p14="http://schemas.microsoft.com/office/powerpoint/2010/main" val="2440620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24F4153-0710-44F6-BF8A-D5653BE75B52}"/>
              </a:ext>
            </a:extLst>
          </p:cNvPr>
          <p:cNvSpPr>
            <a:spLocks noGrp="1"/>
          </p:cNvSpPr>
          <p:nvPr>
            <p:ph type="title"/>
          </p:nvPr>
        </p:nvSpPr>
        <p:spPr>
          <a:xfrm>
            <a:off x="1" y="4405745"/>
            <a:ext cx="12191999" cy="2452255"/>
          </a:xfrm>
          <a:blipFill dpi="0" rotWithShape="1">
            <a:blip r:embed="rId3">
              <a:alphaModFix amt="47000"/>
            </a:blip>
            <a:srcRect/>
            <a:tile tx="0" ty="0" sx="100000" sy="100000" flip="none" algn="tl"/>
          </a:blipFill>
        </p:spPr>
        <p:txBody>
          <a:bodyPr>
            <a:noAutofit/>
          </a:bodyPr>
          <a:lstStyle/>
          <a:p>
            <a:r>
              <a:rPr lang="lt-LT" sz="3800" b="1" dirty="0">
                <a:effectLst>
                  <a:outerShdw blurRad="38100" dist="38100" dir="2700000" algn="tl">
                    <a:srgbClr val="000000">
                      <a:alpha val="43137"/>
                    </a:srgbClr>
                  </a:outerShdw>
                </a:effectLst>
              </a:rPr>
              <a:t>Žurnalistui paklausus: „Kas yra popiežius Pranciškus?“, po tylos akimirkos jis atsakė: „Popiežius Pranciškus yra nusidėjėlis,</a:t>
            </a:r>
            <a:br>
              <a:rPr lang="lt-LT" sz="3800" b="1" dirty="0">
                <a:effectLst>
                  <a:outerShdw blurRad="38100" dist="38100" dir="2700000" algn="tl">
                    <a:srgbClr val="000000">
                      <a:alpha val="43137"/>
                    </a:srgbClr>
                  </a:outerShdw>
                </a:effectLst>
              </a:rPr>
            </a:br>
            <a:r>
              <a:rPr lang="lt-LT" sz="3800" b="1" dirty="0">
                <a:effectLst>
                  <a:outerShdw blurRad="38100" dist="38100" dir="2700000" algn="tl">
                    <a:srgbClr val="000000">
                      <a:alpha val="43137"/>
                    </a:srgbClr>
                  </a:outerShdw>
                </a:effectLst>
              </a:rPr>
              <a:t> į kurį Viešpats pažvelgė su meile ir gailestingumu.“ </a:t>
            </a:r>
            <a:br>
              <a:rPr lang="lt-LT" sz="3800" b="1" dirty="0">
                <a:effectLst>
                  <a:outerShdw blurRad="38100" dist="38100" dir="2700000" algn="tl">
                    <a:srgbClr val="000000">
                      <a:alpha val="43137"/>
                    </a:srgbClr>
                  </a:outerShdw>
                </a:effectLst>
              </a:rPr>
            </a:br>
            <a:r>
              <a:rPr lang="lt-LT" sz="3800" b="1" dirty="0">
                <a:effectLst>
                  <a:outerShdw blurRad="38100" dist="38100" dir="2700000" algn="tl">
                    <a:srgbClr val="000000">
                      <a:alpha val="43137"/>
                    </a:srgbClr>
                  </a:outerShdw>
                </a:effectLst>
              </a:rPr>
              <a:t>Ir Petras, ir Pranciškus – jie abu patyrė Jėzaus gailestingumą. </a:t>
            </a:r>
          </a:p>
        </p:txBody>
      </p:sp>
    </p:spTree>
    <p:extLst>
      <p:ext uri="{BB962C8B-B14F-4D97-AF65-F5344CB8AC3E}">
        <p14:creationId xmlns:p14="http://schemas.microsoft.com/office/powerpoint/2010/main" val="2899613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4BF8B8E-2621-4766-9AA2-4D5EC75FE058}"/>
              </a:ext>
            </a:extLst>
          </p:cNvPr>
          <p:cNvSpPr>
            <a:spLocks noGrp="1"/>
          </p:cNvSpPr>
          <p:nvPr>
            <p:ph type="title"/>
          </p:nvPr>
        </p:nvSpPr>
        <p:spPr>
          <a:xfrm>
            <a:off x="292534" y="160255"/>
            <a:ext cx="11726641" cy="2875175"/>
          </a:xfrm>
        </p:spPr>
        <p:txBody>
          <a:bodyPr>
            <a:noAutofit/>
          </a:bodyPr>
          <a:lstStyle/>
          <a:p>
            <a:pPr algn="r"/>
            <a:r>
              <a:rPr lang="en-US" sz="3400" b="1" dirty="0">
                <a:solidFill>
                  <a:schemeClr val="bg1"/>
                </a:solidFill>
                <a:effectLst>
                  <a:outerShdw blurRad="38100" dist="38100" dir="2700000" algn="tl">
                    <a:srgbClr val="000000">
                      <a:alpha val="43137"/>
                    </a:srgbClr>
                  </a:outerShdw>
                </a:effectLst>
              </a:rPr>
              <a:t>P</a:t>
            </a:r>
            <a:r>
              <a:rPr lang="lt-LT" sz="3400" b="1" dirty="0" err="1">
                <a:solidFill>
                  <a:schemeClr val="bg1"/>
                </a:solidFill>
                <a:effectLst>
                  <a:outerShdw blurRad="38100" dist="38100" dir="2700000" algn="tl">
                    <a:srgbClr val="000000">
                      <a:alpha val="43137"/>
                    </a:srgbClr>
                  </a:outerShdw>
                </a:effectLst>
              </a:rPr>
              <a:t>risimename</a:t>
            </a:r>
            <a:r>
              <a:rPr lang="lt-LT" sz="3400" b="1" dirty="0">
                <a:solidFill>
                  <a:schemeClr val="bg1"/>
                </a:solidFill>
                <a:effectLst>
                  <a:outerShdw blurRad="38100" dist="38100" dir="2700000" algn="tl">
                    <a:srgbClr val="000000">
                      <a:alpha val="43137"/>
                    </a:srgbClr>
                  </a:outerShdw>
                </a:effectLst>
              </a:rPr>
              <a:t> Pranciškaus</a:t>
            </a:r>
            <a:br>
              <a:rPr lang="lt-LT" sz="3400" b="1" dirty="0">
                <a:solidFill>
                  <a:schemeClr val="bg1"/>
                </a:solidFill>
                <a:effectLst>
                  <a:outerShdw blurRad="38100" dist="38100" dir="2700000" algn="tl">
                    <a:srgbClr val="000000">
                      <a:alpha val="43137"/>
                    </a:srgbClr>
                  </a:outerShdw>
                </a:effectLst>
              </a:rPr>
            </a:br>
            <a:r>
              <a:rPr lang="lt-LT" sz="3400" b="1" dirty="0">
                <a:solidFill>
                  <a:schemeClr val="bg1"/>
                </a:solidFill>
                <a:effectLst>
                  <a:outerShdw blurRad="38100" dist="38100" dir="2700000" algn="tl">
                    <a:srgbClr val="000000">
                      <a:alpha val="43137"/>
                    </a:srgbClr>
                  </a:outerShdw>
                </a:effectLst>
              </a:rPr>
              <a:t> žodžius susitikime su kunigais ir vienuoliais </a:t>
            </a:r>
            <a:br>
              <a:rPr lang="lt-LT" sz="3400" b="1" dirty="0">
                <a:solidFill>
                  <a:schemeClr val="bg1"/>
                </a:solidFill>
                <a:effectLst>
                  <a:outerShdw blurRad="38100" dist="38100" dir="2700000" algn="tl">
                    <a:srgbClr val="000000">
                      <a:alpha val="43137"/>
                    </a:srgbClr>
                  </a:outerShdw>
                </a:effectLst>
              </a:rPr>
            </a:br>
            <a:r>
              <a:rPr lang="lt-LT" sz="3400" b="1" dirty="0">
                <a:solidFill>
                  <a:schemeClr val="bg1"/>
                </a:solidFill>
                <a:effectLst>
                  <a:outerShdw blurRad="38100" dist="38100" dir="2700000" algn="tl">
                    <a:srgbClr val="000000">
                      <a:alpha val="43137"/>
                    </a:srgbClr>
                  </a:outerShdw>
                </a:effectLst>
              </a:rPr>
              <a:t>Kauno arkikatedroje: </a:t>
            </a:r>
            <a:br>
              <a:rPr lang="lt-LT" sz="3400" b="1" dirty="0">
                <a:solidFill>
                  <a:schemeClr val="bg1"/>
                </a:solidFill>
                <a:effectLst>
                  <a:outerShdw blurRad="38100" dist="38100" dir="2700000" algn="tl">
                    <a:srgbClr val="000000">
                      <a:alpha val="43137"/>
                    </a:srgbClr>
                  </a:outerShdw>
                </a:effectLst>
              </a:rPr>
            </a:br>
            <a:r>
              <a:rPr lang="lt-LT" sz="3400" b="1" dirty="0">
                <a:solidFill>
                  <a:schemeClr val="bg1"/>
                </a:solidFill>
                <a:effectLst>
                  <a:outerShdw blurRad="38100" dist="38100" dir="2700000" algn="tl">
                    <a:srgbClr val="000000">
                      <a:alpha val="43137"/>
                    </a:srgbClr>
                  </a:outerShdw>
                </a:effectLst>
              </a:rPr>
              <a:t>„Ir melskitės už šitą vargšą vyskupą!“ </a:t>
            </a:r>
            <a:br>
              <a:rPr lang="lt-LT" sz="3400" b="1" dirty="0">
                <a:solidFill>
                  <a:schemeClr val="bg1"/>
                </a:solidFill>
                <a:effectLst>
                  <a:outerShdw blurRad="38100" dist="38100" dir="2700000" algn="tl">
                    <a:srgbClr val="000000">
                      <a:alpha val="43137"/>
                    </a:srgbClr>
                  </a:outerShdw>
                </a:effectLst>
              </a:rPr>
            </a:br>
            <a:r>
              <a:rPr lang="lt-LT" sz="3400" b="1" dirty="0">
                <a:solidFill>
                  <a:schemeClr val="bg1"/>
                </a:solidFill>
                <a:effectLst>
                  <a:outerShdw blurRad="38100" dist="38100" dir="2700000" algn="tl">
                    <a:srgbClr val="000000">
                      <a:alpha val="43137"/>
                    </a:srgbClr>
                  </a:outerShdw>
                </a:effectLst>
              </a:rPr>
              <a:t>Susitikime su jaunimu Vilniuje atsitiko kai kas labai galingo. </a:t>
            </a:r>
            <a:br>
              <a:rPr lang="lt-LT" sz="3400" b="1" dirty="0">
                <a:solidFill>
                  <a:schemeClr val="bg1"/>
                </a:solidFill>
                <a:effectLst>
                  <a:outerShdw blurRad="38100" dist="38100" dir="2700000" algn="tl">
                    <a:srgbClr val="000000">
                      <a:alpha val="43137"/>
                    </a:srgbClr>
                  </a:outerShdw>
                </a:effectLst>
              </a:rPr>
            </a:br>
            <a:r>
              <a:rPr lang="lt-LT" sz="3400" b="1" dirty="0">
                <a:solidFill>
                  <a:schemeClr val="bg1"/>
                </a:solidFill>
                <a:effectLst>
                  <a:outerShdw blurRad="38100" dist="38100" dir="2700000" algn="tl">
                    <a:srgbClr val="000000">
                      <a:alpha val="43137"/>
                    </a:srgbClr>
                  </a:outerShdw>
                </a:effectLst>
              </a:rPr>
              <a:t>Jo pabaigoje visi ištiesė savo rankas ir meldėsi už popiežių. </a:t>
            </a:r>
          </a:p>
        </p:txBody>
      </p:sp>
      <p:sp>
        <p:nvSpPr>
          <p:cNvPr id="6" name="Pavadinimas 1">
            <a:extLst>
              <a:ext uri="{FF2B5EF4-FFF2-40B4-BE49-F238E27FC236}">
                <a16:creationId xmlns:a16="http://schemas.microsoft.com/office/drawing/2014/main" id="{258D9931-F391-4026-97B3-CD7C43DF209F}"/>
              </a:ext>
            </a:extLst>
          </p:cNvPr>
          <p:cNvSpPr txBox="1">
            <a:spLocks/>
          </p:cNvSpPr>
          <p:nvPr/>
        </p:nvSpPr>
        <p:spPr>
          <a:xfrm>
            <a:off x="7673419" y="2465612"/>
            <a:ext cx="4518581" cy="423213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lt-LT" sz="3400" b="1" i="1" dirty="0">
                <a:solidFill>
                  <a:schemeClr val="bg1"/>
                </a:solidFill>
                <a:effectLst>
                  <a:outerShdw blurRad="38100" dist="38100" dir="2700000" algn="tl">
                    <a:srgbClr val="000000">
                      <a:alpha val="43137"/>
                    </a:srgbClr>
                  </a:outerShdw>
                </a:effectLst>
              </a:rPr>
              <a:t>Jis priėmė šią maldą nuolankiai nuleidęs galvą. Tuo metu atmintin atėjo žodžiai: „Taigi Petras buvo uždarytas kalėjime. O Bažnyčia karštai meldėsi už jį Dievui“ (</a:t>
            </a:r>
            <a:r>
              <a:rPr lang="lt-LT" sz="3400" b="1" i="1" dirty="0" err="1">
                <a:solidFill>
                  <a:schemeClr val="bg1"/>
                </a:solidFill>
                <a:effectLst>
                  <a:outerShdw blurRad="38100" dist="38100" dir="2700000" algn="tl">
                    <a:srgbClr val="000000">
                      <a:alpha val="43137"/>
                    </a:srgbClr>
                  </a:outerShdw>
                </a:effectLst>
              </a:rPr>
              <a:t>Apd</a:t>
            </a:r>
            <a:r>
              <a:rPr lang="lt-LT" sz="3400" b="1" i="1" dirty="0">
                <a:solidFill>
                  <a:schemeClr val="bg1"/>
                </a:solidFill>
                <a:effectLst>
                  <a:outerShdw blurRad="38100" dist="38100" dir="2700000" algn="tl">
                    <a:srgbClr val="000000">
                      <a:alpha val="43137"/>
                    </a:srgbClr>
                  </a:outerShdw>
                </a:effectLst>
              </a:rPr>
              <a:t> 12, 5). </a:t>
            </a:r>
          </a:p>
        </p:txBody>
      </p:sp>
    </p:spTree>
    <p:extLst>
      <p:ext uri="{BB962C8B-B14F-4D97-AF65-F5344CB8AC3E}">
        <p14:creationId xmlns:p14="http://schemas.microsoft.com/office/powerpoint/2010/main" val="4116110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BF2C1C-5DF5-4E36-84A8-72C6AE399708}"/>
              </a:ext>
            </a:extLst>
          </p:cNvPr>
          <p:cNvSpPr>
            <a:spLocks noGrp="1"/>
          </p:cNvSpPr>
          <p:nvPr>
            <p:ph type="title"/>
          </p:nvPr>
        </p:nvSpPr>
        <p:spPr>
          <a:xfrm>
            <a:off x="264754" y="0"/>
            <a:ext cx="3932237" cy="1600200"/>
          </a:xfrm>
        </p:spPr>
        <p:txBody>
          <a:bodyPr>
            <a:normAutofit/>
          </a:bodyPr>
          <a:lstStyle/>
          <a:p>
            <a:r>
              <a:rPr lang="lt-LT" sz="4000" b="1" dirty="0">
                <a:effectLst>
                  <a:outerShdw blurRad="38100" dist="38100" dir="2700000" algn="tl">
                    <a:srgbClr val="000000">
                      <a:alpha val="43137"/>
                    </a:srgbClr>
                  </a:outerShdw>
                </a:effectLst>
              </a:rPr>
              <a:t>Kas iš tikrųjų yra popiežius? </a:t>
            </a:r>
          </a:p>
        </p:txBody>
      </p:sp>
      <p:sp>
        <p:nvSpPr>
          <p:cNvPr id="5" name="Pavadinimas 1">
            <a:extLst>
              <a:ext uri="{FF2B5EF4-FFF2-40B4-BE49-F238E27FC236}">
                <a16:creationId xmlns:a16="http://schemas.microsoft.com/office/drawing/2014/main" id="{B4052903-8CE1-4E20-A987-0AEA2E3FCDF9}"/>
              </a:ext>
            </a:extLst>
          </p:cNvPr>
          <p:cNvSpPr txBox="1">
            <a:spLocks/>
          </p:cNvSpPr>
          <p:nvPr/>
        </p:nvSpPr>
        <p:spPr>
          <a:xfrm>
            <a:off x="7751207" y="1414022"/>
            <a:ext cx="3932237" cy="500563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r"/>
            <a:r>
              <a:rPr lang="lt-LT" sz="4400" b="1" dirty="0">
                <a:effectLst>
                  <a:outerShdw blurRad="38100" dist="38100" dir="2700000" algn="tl">
                    <a:srgbClr val="000000">
                      <a:alpha val="43137"/>
                    </a:srgbClr>
                  </a:outerShdw>
                </a:effectLst>
              </a:rPr>
              <a:t>Siekiant paaiškinti </a:t>
            </a:r>
            <a:r>
              <a:rPr lang="en-US" sz="4400" b="1" dirty="0">
                <a:effectLst>
                  <a:outerShdw blurRad="38100" dist="38100" dir="2700000" algn="tl">
                    <a:srgbClr val="000000">
                      <a:alpha val="43137"/>
                    </a:srgbClr>
                  </a:outerShdw>
                </a:effectLst>
              </a:rPr>
              <a:t>j</a:t>
            </a:r>
            <a:r>
              <a:rPr lang="lt-LT" sz="4400" b="1" dirty="0">
                <a:effectLst>
                  <a:outerShdw blurRad="38100" dist="38100" dir="2700000" algn="tl">
                    <a:srgbClr val="000000">
                      <a:alpha val="43137"/>
                    </a:srgbClr>
                  </a:outerShdw>
                </a:effectLst>
              </a:rPr>
              <a:t>o tarnystę, Bažnyčios istorijoje buvo naudojami:</a:t>
            </a:r>
          </a:p>
          <a:p>
            <a:pPr algn="r"/>
            <a:r>
              <a:rPr lang="lt-LT" sz="4400" b="1" dirty="0">
                <a:effectLst>
                  <a:outerShdw blurRad="38100" dist="38100" dir="2700000" algn="tl">
                    <a:srgbClr val="000000">
                      <a:alpha val="43137"/>
                    </a:srgbClr>
                  </a:outerShdw>
                </a:effectLst>
              </a:rPr>
              <a:t> uolos,</a:t>
            </a:r>
          </a:p>
          <a:p>
            <a:pPr algn="r"/>
            <a:r>
              <a:rPr lang="lt-LT" sz="4400" b="1" dirty="0">
                <a:effectLst>
                  <a:outerShdw blurRad="38100" dist="38100" dir="2700000" algn="tl">
                    <a:srgbClr val="000000">
                      <a:alpha val="43137"/>
                    </a:srgbClr>
                  </a:outerShdw>
                </a:effectLst>
              </a:rPr>
              <a:t> raktų, </a:t>
            </a:r>
          </a:p>
          <a:p>
            <a:pPr algn="r"/>
            <a:r>
              <a:rPr lang="lt-LT" sz="4400" b="1" dirty="0">
                <a:effectLst>
                  <a:outerShdw blurRad="38100" dist="38100" dir="2700000" algn="tl">
                    <a:srgbClr val="000000">
                      <a:alpha val="43137"/>
                    </a:srgbClr>
                  </a:outerShdw>
                </a:effectLst>
              </a:rPr>
              <a:t>sosto ir</a:t>
            </a:r>
          </a:p>
          <a:p>
            <a:pPr algn="r"/>
            <a:r>
              <a:rPr lang="lt-LT" sz="4400" b="1" dirty="0">
                <a:effectLst>
                  <a:outerShdw blurRad="38100" dist="38100" dir="2700000" algn="tl">
                    <a:srgbClr val="000000">
                      <a:alpha val="43137"/>
                    </a:srgbClr>
                  </a:outerShdw>
                </a:effectLst>
              </a:rPr>
              <a:t> valties simboliai</a:t>
            </a:r>
            <a:r>
              <a:rPr lang="lt-LT" sz="3600" dirty="0"/>
              <a:t>.</a:t>
            </a:r>
          </a:p>
        </p:txBody>
      </p:sp>
    </p:spTree>
    <p:extLst>
      <p:ext uri="{BB962C8B-B14F-4D97-AF65-F5344CB8AC3E}">
        <p14:creationId xmlns:p14="http://schemas.microsoft.com/office/powerpoint/2010/main" val="397120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078822B-FBFA-4A21-8663-09658BDF4180}"/>
              </a:ext>
            </a:extLst>
          </p:cNvPr>
          <p:cNvSpPr>
            <a:spLocks noGrp="1"/>
          </p:cNvSpPr>
          <p:nvPr>
            <p:ph type="title"/>
          </p:nvPr>
        </p:nvSpPr>
        <p:spPr>
          <a:xfrm>
            <a:off x="481570" y="3247533"/>
            <a:ext cx="4571197" cy="2634791"/>
          </a:xfrm>
        </p:spPr>
        <p:txBody>
          <a:bodyPr>
            <a:noAutofit/>
          </a:bodyPr>
          <a:lstStyle/>
          <a:p>
            <a:r>
              <a:rPr lang="lt-LT" sz="4000" b="1" dirty="0">
                <a:solidFill>
                  <a:schemeClr val="bg1"/>
                </a:solidFill>
                <a:effectLst>
                  <a:outerShdw blurRad="38100" dist="38100" dir="2700000" algn="tl">
                    <a:srgbClr val="000000">
                      <a:alpha val="43137"/>
                    </a:srgbClr>
                  </a:outerShdw>
                </a:effectLst>
              </a:rPr>
              <a:t>Jam suteikiamas autoritetas</a:t>
            </a:r>
            <a:r>
              <a:rPr lang="en-US" sz="4000" b="1" dirty="0">
                <a:solidFill>
                  <a:schemeClr val="bg1"/>
                </a:solidFill>
                <a:effectLst>
                  <a:outerShdw blurRad="38100" dist="38100" dir="2700000" algn="tl">
                    <a:srgbClr val="000000">
                      <a:alpha val="43137"/>
                    </a:srgbClr>
                  </a:outerShdw>
                </a:effectLst>
              </a:rPr>
              <a:t>,</a:t>
            </a:r>
            <a:r>
              <a:rPr lang="lt-LT" sz="4000" b="1" dirty="0">
                <a:solidFill>
                  <a:schemeClr val="bg1"/>
                </a:solidFill>
                <a:effectLst>
                  <a:outerShdw blurRad="38100" dist="38100" dir="2700000" algn="tl">
                    <a:srgbClr val="000000">
                      <a:alpha val="43137"/>
                    </a:srgbClr>
                  </a:outerShdw>
                </a:effectLst>
              </a:rPr>
              <a:t> kad susiskaldymo situacijose galėtų būti vienybės pagrindas, kuris palaiko Bažnyčios šeimą kartu. </a:t>
            </a:r>
          </a:p>
        </p:txBody>
      </p:sp>
      <p:sp>
        <p:nvSpPr>
          <p:cNvPr id="10" name="Pavadinimas 1">
            <a:extLst>
              <a:ext uri="{FF2B5EF4-FFF2-40B4-BE49-F238E27FC236}">
                <a16:creationId xmlns:a16="http://schemas.microsoft.com/office/drawing/2014/main" id="{797E2151-3FDA-4FEF-8D1F-DA735BF67CBA}"/>
              </a:ext>
            </a:extLst>
          </p:cNvPr>
          <p:cNvSpPr txBox="1">
            <a:spLocks/>
          </p:cNvSpPr>
          <p:nvPr/>
        </p:nvSpPr>
        <p:spPr>
          <a:xfrm>
            <a:off x="5235156" y="5608949"/>
            <a:ext cx="3240938" cy="8366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lt-LT" sz="4000" dirty="0">
                <a:solidFill>
                  <a:schemeClr val="bg1"/>
                </a:solidFill>
              </a:rPr>
              <a:t>R</a:t>
            </a:r>
            <a:r>
              <a:rPr lang="en-US" sz="4000" dirty="0">
                <a:solidFill>
                  <a:schemeClr val="bg1"/>
                </a:solidFill>
              </a:rPr>
              <a:t>AKTAI</a:t>
            </a:r>
            <a:endParaRPr lang="lt-LT" sz="4000" dirty="0">
              <a:solidFill>
                <a:schemeClr val="bg1"/>
              </a:solidFill>
            </a:endParaRPr>
          </a:p>
        </p:txBody>
      </p:sp>
    </p:spTree>
    <p:extLst>
      <p:ext uri="{BB962C8B-B14F-4D97-AF65-F5344CB8AC3E}">
        <p14:creationId xmlns:p14="http://schemas.microsoft.com/office/powerpoint/2010/main" val="150590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1AE8887-FC11-4E21-A995-73E737B06019}"/>
              </a:ext>
            </a:extLst>
          </p:cNvPr>
          <p:cNvSpPr>
            <a:spLocks noGrp="1"/>
          </p:cNvSpPr>
          <p:nvPr>
            <p:ph type="title"/>
          </p:nvPr>
        </p:nvSpPr>
        <p:spPr>
          <a:xfrm>
            <a:off x="217618" y="1277282"/>
            <a:ext cx="6381145" cy="1600200"/>
          </a:xfrm>
        </p:spPr>
        <p:txBody>
          <a:bodyPr>
            <a:noAutofit/>
          </a:bodyPr>
          <a:lstStyle/>
          <a:p>
            <a:r>
              <a:rPr lang="lt-LT" sz="4000" b="1" dirty="0">
                <a:solidFill>
                  <a:schemeClr val="bg1"/>
                </a:solidFill>
                <a:effectLst>
                  <a:outerShdw blurRad="38100" dist="38100" dir="2700000" algn="tl">
                    <a:srgbClr val="000000">
                      <a:alpha val="43137"/>
                    </a:srgbClr>
                  </a:outerShdw>
                </a:effectLst>
              </a:rPr>
              <a:t>Jam suteikta mokymo charizma – </a:t>
            </a:r>
            <a:r>
              <a:rPr lang="lt-LT" sz="4000" b="1" dirty="0" err="1">
                <a:solidFill>
                  <a:schemeClr val="bg1"/>
                </a:solidFill>
                <a:effectLst>
                  <a:outerShdw blurRad="38100" dist="38100" dir="2700000" algn="tl">
                    <a:srgbClr val="000000">
                      <a:alpha val="43137"/>
                    </a:srgbClr>
                  </a:outerShdw>
                </a:effectLst>
              </a:rPr>
              <a:t>Magisteriumas</a:t>
            </a:r>
            <a:r>
              <a:rPr lang="lt-LT" sz="4000" b="1" dirty="0">
                <a:solidFill>
                  <a:schemeClr val="bg1"/>
                </a:solidFill>
                <a:effectLst>
                  <a:outerShdw blurRad="38100" dist="38100" dir="2700000" algn="tl">
                    <a:srgbClr val="000000">
                      <a:alpha val="43137"/>
                    </a:srgbClr>
                  </a:outerShdw>
                </a:effectLst>
              </a:rPr>
              <a:t>,  kad painiavos ir abejonių situacijose Bažnyčia rastų tikrąjį kelią pirmyn. </a:t>
            </a:r>
          </a:p>
        </p:txBody>
      </p:sp>
      <p:sp>
        <p:nvSpPr>
          <p:cNvPr id="5" name="Pavadinimas 1">
            <a:extLst>
              <a:ext uri="{FF2B5EF4-FFF2-40B4-BE49-F238E27FC236}">
                <a16:creationId xmlns:a16="http://schemas.microsoft.com/office/drawing/2014/main" id="{ED66CD83-0089-4A14-BA90-54960B953C3C}"/>
              </a:ext>
            </a:extLst>
          </p:cNvPr>
          <p:cNvSpPr txBox="1">
            <a:spLocks/>
          </p:cNvSpPr>
          <p:nvPr/>
        </p:nvSpPr>
        <p:spPr>
          <a:xfrm>
            <a:off x="9939132" y="5938886"/>
            <a:ext cx="3240938" cy="8366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lt-LT" sz="4000" dirty="0">
                <a:solidFill>
                  <a:schemeClr val="bg1"/>
                </a:solidFill>
              </a:rPr>
              <a:t>S</a:t>
            </a:r>
            <a:r>
              <a:rPr lang="en-US" sz="4000" dirty="0">
                <a:solidFill>
                  <a:schemeClr val="bg1"/>
                </a:solidFill>
              </a:rPr>
              <a:t>OSTAS</a:t>
            </a:r>
            <a:endParaRPr lang="lt-LT" sz="4000" dirty="0">
              <a:solidFill>
                <a:schemeClr val="bg1"/>
              </a:solidFill>
            </a:endParaRPr>
          </a:p>
        </p:txBody>
      </p:sp>
    </p:spTree>
    <p:extLst>
      <p:ext uri="{BB962C8B-B14F-4D97-AF65-F5344CB8AC3E}">
        <p14:creationId xmlns:p14="http://schemas.microsoft.com/office/powerpoint/2010/main" val="2706479841"/>
      </p:ext>
    </p:extLst>
  </p:cSld>
  <p:clrMapOvr>
    <a:masterClrMapping/>
  </p:clrMapOvr>
</p:sld>
</file>

<file path=ppt/theme/theme1.xml><?xml version="1.0" encoding="utf-8"?>
<a:theme xmlns:a="http://schemas.openxmlformats.org/drawingml/2006/main" name="Office Theme">
  <a:themeElements>
    <a:clrScheme name="Raudona">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587</Words>
  <Application>Microsoft Office PowerPoint</Application>
  <PresentationFormat>Widescreen</PresentationFormat>
  <Paragraphs>41</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KELIAUKIME SU POPIEŽIUMI PRANCIŠKUMI</vt:lpstr>
      <vt:lpstr>PETRAS TARP MŪSŲ.  Popiežius – generolas be armijos? </vt:lpstr>
      <vt:lpstr>Daugelis popiežių laiko pasaulio lyderiu arba „influenceriu“.  Jis yra daugiau kaip milijardo trijų šimtų milijonų krikščionių ganytojas.</vt:lpstr>
      <vt:lpstr>Popiežiaus tarnystės istorija prasidėjo netikėtai, vieną dieną, kai prie žvejo Petro priėjo Jėzus ir pakvietė:                                    „SEK PASKUI MANE.“ </vt:lpstr>
      <vt:lpstr>Žurnalistui paklausus: „Kas yra popiežius Pranciškus?“, po tylos akimirkos jis atsakė: „Popiežius Pranciškus yra nusidėjėlis,  į kurį Viešpats pažvelgė su meile ir gailestingumu.“  Ir Petras, ir Pranciškus – jie abu patyrė Jėzaus gailestingumą. </vt:lpstr>
      <vt:lpstr>Prisimename Pranciškaus  žodžius susitikime su kunigais ir vienuoliais  Kauno arkikatedroje:  „Ir melskitės už šitą vargšą vyskupą!“  Susitikime su jaunimu Vilniuje atsitiko kai kas labai galingo.  Jo pabaigoje visi ištiesė savo rankas ir meldėsi už popiežių. </vt:lpstr>
      <vt:lpstr>Kas iš tikrųjų yra popiežius? </vt:lpstr>
      <vt:lpstr>Jam suteikiamas autoritetas, kad susiskaldymo situacijose galėtų būti vienybės pagrindas, kuris palaiko Bažnyčios šeimą kartu. </vt:lpstr>
      <vt:lpstr>Jam suteikta mokymo charizma – Magisteriumas,  kad painiavos ir abejonių situacijose Bažnyčia rastų tikrąjį kelią pirmyn. </vt:lpstr>
      <vt:lpstr>PowerPoint Presentation</vt:lpstr>
      <vt:lpstr>Per popiežiaus buvimą Dievas kažką sakė Lietuvai. Jo žodžiais ir buvimu Dievas mums kalbėjo vartodamas palyginimų su mūsų upėmis, mūsų  krepšinio komandomis, mūsų gėrimų pavadinimais. </vt:lpstr>
      <vt:lpstr>Popiežiaus žodžiai yra čia. Jie vis dar turi malonę pakviesti, sustiprinti, paliesti, įkvėpti ir atnešti džiaugsmo bei vilties.</vt:lpstr>
      <vt:lpstr>APMĄSTYKIME KELETĄ MINČIŲ iš popiežiaus Pranciškaus kalbos, 2018 m. rugsėjo 23 d. pasakytos Kauno arkikatedroje kunigams, pašvęstiesiems, seminaristams, o vėliau pasižiūrėkime vaizdo medžiagą su dešimt popiežiaus paraginimų, pasakytų Lietuvoje mums ir visai Bažnyčiai. </vt:lpstr>
      <vt:lpstr>„Brangūs broliai ir seserys, jei nenorite būti funkcionieriai, pasakysiu jums vieną žodį – artumas!  Artumas, buvimas greta. Arti tabernakulio,  veidas į veidą su Viešpačiu. Ir arti, greta žmonių.“ </vt:lpstr>
      <vt:lpstr>„Artumas reiškia gailestingumą. Šiame  krašte, kur Jėzus apsireiškė kaip Gailestingasis Jėzus, dvasininkas negali nebūti gailestingas. Ypač klausykloje. Pagalvokite, kaip Jėzus priimtų šį žmogų  (ateinantį išpažinties). </vt:lpstr>
      <vt:lpstr>Būti arti tabernakulio, melstis. Jausti tą sielos troškulį, apie kurį kalbėjau, ir būti kartu su kitais... Ir jei jūs taip gyvensite, senatvėje jūsų šypsena bus nuostabi ir jūsų akys žibės! Nes jūsų siela bus pilna švelnumo, romumo, gailestingumo, meilės, tėvystės ir motinystės. Ir melskitės už šitą vargšą vyskupą. Ačiū!</vt:lpstr>
      <vt:lpstr>...Jėzus paklausė dar ir trečią kartą: „Simonai, Jono sūnau, ar myli mane?“ Petras nuliūdo, kad Jėzus trečią kartą klausia: „Ar myli mane?“ ir atsakė: „Viešpatie, tu viską žinai. Tu žinai, kad tave myliu“. Jėzus jam tarė: „Ganyk mano avis.“ </vt:lpstr>
      <vt:lpstr>PowerPoint Presentation</vt:lpstr>
      <vt:lpstr>DĖKOJAME UŽ BENDRĄ MALDĄ,  NEPAMIRŠKIME MELSTIS  ŠIO MĖNESIO INTENCIJA: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tarnauti bažnyčioje  - tai pašaukimas,</dc:title>
  <dc:creator>Vaida</dc:creator>
  <cp:lastModifiedBy>Dalė</cp:lastModifiedBy>
  <cp:revision>76</cp:revision>
  <cp:lastPrinted>2019-01-03T07:39:10Z</cp:lastPrinted>
  <dcterms:created xsi:type="dcterms:W3CDTF">2017-11-10T09:39:36Z</dcterms:created>
  <dcterms:modified xsi:type="dcterms:W3CDTF">2019-02-02T16:19:18Z</dcterms:modified>
</cp:coreProperties>
</file>